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92" r:id="rId7"/>
    <p:sldId id="294" r:id="rId8"/>
    <p:sldId id="295" r:id="rId9"/>
    <p:sldId id="296" r:id="rId10"/>
    <p:sldId id="299" r:id="rId11"/>
    <p:sldId id="297" r:id="rId12"/>
    <p:sldId id="300" r:id="rId13"/>
    <p:sldId id="298" r:id="rId14"/>
    <p:sldId id="329" r:id="rId15"/>
    <p:sldId id="330" r:id="rId16"/>
    <p:sldId id="334" r:id="rId17"/>
    <p:sldId id="331" r:id="rId18"/>
    <p:sldId id="332" r:id="rId19"/>
    <p:sldId id="301" r:id="rId20"/>
    <p:sldId id="302" r:id="rId21"/>
    <p:sldId id="303" r:id="rId22"/>
    <p:sldId id="304" r:id="rId23"/>
    <p:sldId id="308" r:id="rId24"/>
    <p:sldId id="306" r:id="rId25"/>
    <p:sldId id="311" r:id="rId26"/>
    <p:sldId id="312" r:id="rId27"/>
    <p:sldId id="305" r:id="rId28"/>
    <p:sldId id="310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09" r:id="rId38"/>
    <p:sldId id="322" r:id="rId39"/>
    <p:sldId id="335" r:id="rId40"/>
    <p:sldId id="324" r:id="rId41"/>
    <p:sldId id="336" r:id="rId42"/>
    <p:sldId id="325" r:id="rId43"/>
    <p:sldId id="326" r:id="rId44"/>
    <p:sldId id="327" r:id="rId45"/>
    <p:sldId id="328" r:id="rId46"/>
    <p:sldId id="337" r:id="rId47"/>
    <p:sldId id="338" r:id="rId48"/>
    <p:sldId id="28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CH-1.pptx" TargetMode="External"/><Relationship Id="rId7" Type="http://schemas.openxmlformats.org/officeDocument/2006/relationships/image" Target="../media/image27.svg"/><Relationship Id="rId2" Type="http://schemas.openxmlformats.org/officeDocument/2006/relationships/hyperlink" Target="CH-2.pptx" TargetMode="External"/><Relationship Id="rId1" Type="http://schemas.openxmlformats.org/officeDocument/2006/relationships/hyperlink" Target="CH-3.pptx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hyperlink" Target="CH-3.pptx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hyperlink" Target="CH-2.pptx" TargetMode="External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hyperlink" Target="CH-1.ppt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hlinkClick xmlns:r="http://schemas.openxmlformats.org/officeDocument/2006/relationships" r:id="rId1" action="ppaction://hlinkpres?slideindex=1&amp;slidetitle="/>
            </a:rPr>
            <a:t>Chapter Three</a:t>
          </a: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hlinkClick xmlns:r="http://schemas.openxmlformats.org/officeDocument/2006/relationships" r:id="rId2" action="ppaction://hlinkpres?slideindex=1&amp;slidetitle="/>
            </a:rPr>
            <a:t>Chapter Two</a:t>
          </a: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hlinkClick xmlns:r="http://schemas.openxmlformats.org/officeDocument/2006/relationships" r:id="rId3" action="ppaction://hlinkpres?slideindex=1&amp;slidetitle="/>
            </a:rPr>
            <a:t>Chapter One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>
              <a:hlinkClick xmlns:r="http://schemas.openxmlformats.org/officeDocument/2006/relationships" r:id="rId3"/>
            </a:rPr>
            <a:t>Chapter Three</a:t>
          </a:r>
          <a:endParaRPr lang="en-US" sz="3000" kern="1200" dirty="0"/>
        </a:p>
      </dsp:txBody>
      <dsp:txXfrm>
        <a:off x="4228" y="217428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4228" y="2670931"/>
        <a:ext cx="3088125" cy="22261"/>
      </dsp:txXfrm>
    </dsp:sp>
    <dsp:sp modelId="{210823F6-AC1A-46E3-9D99-A319DF497539}">
      <dsp:nvSpPr>
        <dsp:cNvPr id="0" name=""/>
        <dsp:cNvSpPr/>
      </dsp:nvSpPr>
      <dsp:spPr>
        <a:xfrm>
          <a:off x="4636415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>
              <a:hlinkClick xmlns:r="http://schemas.openxmlformats.org/officeDocument/2006/relationships" r:id="rId6"/>
            </a:rPr>
            <a:t>Chapter Two</a:t>
          </a:r>
          <a:endParaRPr lang="en-US" sz="3000" kern="1200" dirty="0"/>
        </a:p>
      </dsp:txBody>
      <dsp:txXfrm>
        <a:off x="3632774" y="217428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3ABD2-C471-4A21-8AEF-3843C86919E1}">
      <dsp:nvSpPr>
        <dsp:cNvPr id="0" name=""/>
        <dsp:cNvSpPr/>
      </dsp:nvSpPr>
      <dsp:spPr>
        <a:xfrm>
          <a:off x="8264962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>
              <a:hlinkClick xmlns:r="http://schemas.openxmlformats.org/officeDocument/2006/relationships" r:id="rId9"/>
            </a:rPr>
            <a:t>Chapter One</a:t>
          </a:r>
          <a:endParaRPr lang="en-US" sz="3000" kern="1200" dirty="0"/>
        </a:p>
      </dsp:txBody>
      <dsp:txXfrm>
        <a:off x="7261321" y="217428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261321" y="2670931"/>
        <a:ext cx="3088125" cy="22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Structured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Chapter Four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54FE-188A-4794-AF87-BEDA5357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327AD-801C-4354-9D83-5630B83A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0692051" cy="44368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b="1" dirty="0"/>
              <a:t>Levels of DFD</a:t>
            </a:r>
          </a:p>
          <a:p>
            <a:pPr lvl="1">
              <a:lnSpc>
                <a:spcPct val="150000"/>
              </a:lnSpc>
            </a:pPr>
            <a:r>
              <a:rPr lang="en-US" sz="2200" b="1" dirty="0"/>
              <a:t>Level 2</a:t>
            </a:r>
            <a:r>
              <a:rPr lang="en-US" sz="2200" dirty="0"/>
              <a:t> - </a:t>
            </a:r>
          </a:p>
          <a:p>
            <a:pPr lvl="2">
              <a:lnSpc>
                <a:spcPct val="150000"/>
              </a:lnSpc>
            </a:pPr>
            <a:r>
              <a:rPr lang="en-US" sz="2200" dirty="0"/>
              <a:t>At this level, DFD shows how data flows inside the modules mentioned in Level 1.</a:t>
            </a:r>
          </a:p>
          <a:p>
            <a:pPr lvl="2">
              <a:lnSpc>
                <a:spcPct val="150000"/>
              </a:lnSpc>
            </a:pPr>
            <a:r>
              <a:rPr lang="en-US" sz="2200" dirty="0"/>
              <a:t>Higher level DFDs can be transformed into more specific lower level DFDs</a:t>
            </a:r>
          </a:p>
          <a:p>
            <a:pPr lvl="3">
              <a:lnSpc>
                <a:spcPct val="150000"/>
              </a:lnSpc>
            </a:pPr>
            <a:r>
              <a:rPr lang="en-US" sz="2000" dirty="0"/>
              <a:t>with deeper level of understanding unless the desired level of specification is achieved.</a:t>
            </a:r>
          </a:p>
          <a:p>
            <a:pPr>
              <a:lnSpc>
                <a:spcPct val="15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222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C9D0-081D-4F32-B467-7063BF20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522427"/>
            <a:ext cx="10353762" cy="866984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F221B-6521-4A2D-BEF1-8CFAD7D6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541812"/>
            <a:ext cx="10893286" cy="531618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urw-din"/>
              </a:rPr>
              <a:t>Assume you have Food Ordering System</a:t>
            </a:r>
            <a:endParaRPr lang="en-US" b="1" i="0" dirty="0">
              <a:solidFill>
                <a:schemeClr val="tx1"/>
              </a:solidFill>
              <a:effectLst/>
              <a:latin typeface="urw-din"/>
            </a:endParaRP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  <a:latin typeface="urw-din"/>
              </a:rPr>
              <a:t>Level 0 DFD </a:t>
            </a:r>
          </a:p>
          <a:p>
            <a:pPr lvl="2">
              <a:lnSpc>
                <a:spcPct val="150000"/>
              </a:lnSpc>
            </a:pPr>
            <a:r>
              <a:rPr lang="en-US" sz="1500" b="0" i="0" dirty="0">
                <a:solidFill>
                  <a:schemeClr val="tx1"/>
                </a:solidFill>
                <a:effectLst/>
                <a:latin typeface="urw-din"/>
              </a:rPr>
              <a:t>At this level, the </a:t>
            </a:r>
            <a:r>
              <a:rPr lang="en-US" b="0" i="0" dirty="0">
                <a:solidFill>
                  <a:schemeClr val="tx1"/>
                </a:solidFill>
                <a:effectLst/>
                <a:latin typeface="urw-din"/>
              </a:rPr>
              <a:t>Input and Output of the system are shown. </a:t>
            </a:r>
          </a:p>
          <a:p>
            <a:pPr lvl="2"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urw-din"/>
              </a:rPr>
              <a:t>The system is designed and established across the world with input and output at this level.</a:t>
            </a:r>
          </a:p>
          <a:p>
            <a:pPr lvl="1">
              <a:lnSpc>
                <a:spcPct val="150000"/>
              </a:lnSpc>
            </a:pPr>
            <a:endParaRPr lang="en-US" b="0" i="0" dirty="0">
              <a:solidFill>
                <a:schemeClr val="tx1"/>
              </a:solidFill>
              <a:effectLst/>
              <a:latin typeface="urw-din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C6CBCF-1926-4976-AB6B-A7D2D8A2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52" y="3631096"/>
            <a:ext cx="7336680" cy="319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97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831E-5254-4F3F-A06A-28EC0B9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602059-3DBF-4801-9EB9-2B7CE9D3D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721614" cy="4536385"/>
          </a:xfrm>
        </p:spPr>
        <p:txBody>
          <a:bodyPr>
            <a:normAutofit/>
          </a:bodyPr>
          <a:lstStyle/>
          <a:p>
            <a:pPr fontAlgn="base"/>
            <a:r>
              <a:rPr lang="en-US" b="0" i="0" dirty="0">
                <a:solidFill>
                  <a:schemeClr val="tx1"/>
                </a:solidFill>
                <a:effectLst/>
                <a:latin typeface="urw-din"/>
              </a:rPr>
              <a:t>Assume you have Food Ordering System</a:t>
            </a:r>
            <a:endParaRPr lang="en-US" b="1" i="0" dirty="0">
              <a:solidFill>
                <a:schemeClr val="tx1"/>
              </a:solidFill>
              <a:effectLst/>
              <a:latin typeface="urw-din"/>
            </a:endParaRPr>
          </a:p>
          <a:p>
            <a:pPr lvl="1" fontAlgn="base"/>
            <a:r>
              <a:rPr lang="en-US" b="1" i="0" dirty="0">
                <a:solidFill>
                  <a:schemeClr val="tx1"/>
                </a:solidFill>
                <a:effectLst/>
                <a:latin typeface="urw-din"/>
              </a:rPr>
              <a:t>Level 0 DFD </a:t>
            </a:r>
            <a:endParaRPr lang="en-US" b="0" i="0" dirty="0">
              <a:solidFill>
                <a:schemeClr val="tx1"/>
              </a:solidFill>
              <a:effectLst/>
              <a:latin typeface="urw-din"/>
            </a:endParaRPr>
          </a:p>
          <a:p>
            <a:pPr lvl="2" fontAlgn="base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Food Ordering System has the following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urw-din"/>
              </a:rPr>
              <a:t>input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 :</a:t>
            </a:r>
          </a:p>
          <a:p>
            <a:pPr lvl="3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Food order is input as the customer’s order for food.</a:t>
            </a:r>
          </a:p>
          <a:p>
            <a:pPr lvl="2" fontAlgn="base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Food Ordering System has the following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urw-din"/>
              </a:rPr>
              <a:t>output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:</a:t>
            </a:r>
          </a:p>
          <a:p>
            <a:pPr lvl="3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Receipt of the order.</a:t>
            </a:r>
          </a:p>
          <a:p>
            <a:pPr lvl="3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For further processing the order, the food order is passed to the kitchen.</a:t>
            </a:r>
          </a:p>
          <a:p>
            <a:pPr lvl="3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The restaurant manager gets the report of Bill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1814903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0759-A87C-41EF-BFC5-4F3F1E5D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77" y="286372"/>
            <a:ext cx="10353762" cy="80030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A8B62-1C41-4521-9834-FFDDF22D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9" y="967409"/>
            <a:ext cx="11171582" cy="5890591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urw-din"/>
              </a:rPr>
              <a:t>Assume you have Food Ordering System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  <a:latin typeface="urw-din"/>
              </a:rPr>
              <a:t>Level 1 DFD –</a:t>
            </a:r>
          </a:p>
          <a:p>
            <a:pPr lvl="1"/>
            <a:endParaRPr lang="en-US" b="1" i="0" dirty="0">
              <a:solidFill>
                <a:schemeClr val="tx1"/>
              </a:solidFill>
              <a:effectLst/>
              <a:latin typeface="urw-din"/>
            </a:endParaRP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0E7A08-8094-4FA4-9993-D11F81F7E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18" y="1920737"/>
            <a:ext cx="9086850" cy="48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39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9FF8-2684-4A02-9945-1AC452D3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29" y="192157"/>
            <a:ext cx="10310797" cy="69574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CCB26-2325-40F8-9E49-B538EEDA5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781879"/>
            <a:ext cx="10867389" cy="6076122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Assume you have Food Ordering System</a:t>
            </a:r>
            <a:endParaRPr lang="en-US" sz="2600" b="1" i="0" dirty="0">
              <a:solidFill>
                <a:schemeClr val="tx1"/>
              </a:solidFill>
              <a:effectLst/>
              <a:latin typeface="urw-din"/>
            </a:endParaRPr>
          </a:p>
          <a:p>
            <a:pPr lvl="1" fontAlgn="base"/>
            <a:r>
              <a:rPr lang="en-US" sz="2600" b="1" i="0" dirty="0">
                <a:solidFill>
                  <a:schemeClr val="tx1"/>
                </a:solidFill>
                <a:effectLst/>
                <a:latin typeface="urw-din"/>
              </a:rPr>
              <a:t>Level 1 DFD –</a:t>
            </a:r>
          </a:p>
          <a:p>
            <a:pPr lvl="2" fontAlgn="base"/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For processing the order, process 1.0 is responsible. </a:t>
            </a:r>
          </a:p>
          <a:p>
            <a:pPr lvl="3" fontAlgn="base">
              <a:lnSpc>
                <a:spcPct val="150000"/>
              </a:lnSpc>
            </a:pP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For food, the housekeeping activities involved are represented by processes 2.0, 3.0, and 4.0.</a:t>
            </a:r>
          </a:p>
          <a:p>
            <a:pPr lvl="3" fontAlgn="base">
              <a:lnSpc>
                <a:spcPct val="150000"/>
              </a:lnSpc>
            </a:pP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The detailed information about 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urw-din"/>
              </a:rPr>
              <a:t>daily sold items 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should be available to create and report management and </a:t>
            </a:r>
          </a:p>
          <a:p>
            <a:pPr lvl="3" fontAlgn="base"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  <a:effectLst/>
                <a:latin typeface="urw-din"/>
              </a:rPr>
              <a:t>T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he 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urw-din"/>
              </a:rPr>
              <a:t>list of items 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that are available ‘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urw-din"/>
              </a:rPr>
              <a:t>in-stock’ 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should be kept by maintaining the 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urw-din"/>
              </a:rPr>
              <a:t>inventory data 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(describes the records of datasets such as their name, their content, source, many useful information, etc.) at the same time. </a:t>
            </a:r>
          </a:p>
          <a:p>
            <a:pPr lvl="4" fontAlgn="base">
              <a:lnSpc>
                <a:spcPct val="150000"/>
              </a:lnSpc>
            </a:pP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Hence, two data stores are used in this level of DFD which are given below :</a:t>
            </a:r>
          </a:p>
          <a:p>
            <a:pPr lvl="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Database of Sold items</a:t>
            </a:r>
          </a:p>
          <a:p>
            <a:pPr lvl="5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chemeClr val="tx1"/>
                </a:solidFill>
                <a:effectLst/>
                <a:latin typeface="urw-din"/>
              </a:rPr>
              <a:t>Inventory database</a:t>
            </a:r>
          </a:p>
          <a:p>
            <a:pPr lvl="1" fontAlgn="base"/>
            <a:endParaRPr lang="en-US" b="0" i="0" dirty="0">
              <a:solidFill>
                <a:schemeClr val="tx1"/>
              </a:solidFill>
              <a:effectLst/>
              <a:latin typeface="urw-di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2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B008-08FB-4C68-854E-8CD6F3D1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78905"/>
            <a:ext cx="10353762" cy="1257300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72D6-225B-4A3F-93C4-EFF91748D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99930"/>
            <a:ext cx="10668606" cy="561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Assume you have Food Ordering System</a:t>
            </a:r>
            <a:endParaRPr lang="en-US" sz="2000" b="1" i="0" dirty="0">
              <a:solidFill>
                <a:schemeClr val="tx1"/>
              </a:solidFill>
              <a:effectLst/>
              <a:latin typeface="urw-din"/>
            </a:endParaRPr>
          </a:p>
          <a:p>
            <a:pPr lvl="1"/>
            <a:r>
              <a:rPr lang="en-US" sz="1800" b="1" i="0" dirty="0">
                <a:solidFill>
                  <a:schemeClr val="tx1"/>
                </a:solidFill>
                <a:effectLst/>
                <a:latin typeface="urw-din"/>
              </a:rPr>
              <a:t>Level 2 DFD –</a:t>
            </a:r>
          </a:p>
          <a:p>
            <a:pPr lvl="2"/>
            <a:r>
              <a:rPr lang="en-US" sz="2000" b="0" i="0" dirty="0">
                <a:solidFill>
                  <a:schemeClr val="tx1"/>
                </a:solidFill>
                <a:effectLst/>
                <a:latin typeface="urw-din"/>
              </a:rPr>
              <a:t>Detailed information about “Processing of an Order” is shown below</a:t>
            </a:r>
          </a:p>
          <a:p>
            <a:pPr lvl="1"/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ightbox">
            <a:extLst>
              <a:ext uri="{FF2B5EF4-FFF2-40B4-BE49-F238E27FC236}">
                <a16:creationId xmlns:a16="http://schemas.microsoft.com/office/drawing/2014/main" id="{EC6933BC-618C-4BE7-ADA8-8DA578B1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74" y="2357230"/>
            <a:ext cx="5837884" cy="444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53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972E-B6A2-499B-B3C5-498DA30F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dirty="0"/>
            </a:br>
            <a:r>
              <a:rPr lang="en-US" sz="4800" dirty="0"/>
              <a:t>Data dictionary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57D0-C756-4E30-ABBD-B860AFAE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579510" cy="41719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data dictionary is a structured repository of data elements in the system. </a:t>
            </a:r>
          </a:p>
          <a:p>
            <a:pPr algn="just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stores the descriptions of all DFD data elements that is,</a:t>
            </a:r>
          </a:p>
          <a:p>
            <a:pPr lvl="1" algn="just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details and definitions of </a:t>
            </a:r>
            <a:r>
              <a:rPr lang="en-US" sz="220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flows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stores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stored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data stores, and the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processes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data dictionary improves the communication between the analyst and the user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766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AF08-B0F0-4370-B9A0-AB837182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F463C-2F0C-4142-BE9C-D77B2A93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dictionaries contain: 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flow.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structures.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Elements.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stores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47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FF3F-34F1-42B9-847A-1D1CED26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7712"/>
            <a:ext cx="10353762" cy="991771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3165F-637C-4A20-8CC6-1821B4D06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69762"/>
            <a:ext cx="11043744" cy="583809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Flow 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Each data flow should be defined with descriptive information and its composite structure or elements.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It Includes the following information</a:t>
            </a:r>
          </a:p>
          <a:p>
            <a:pPr lvl="4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ID - identification number, Label, the text that should appear on the diagram.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general description of the data flow. 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source of the data flow </a:t>
            </a:r>
          </a:p>
          <a:p>
            <a:pPr lvl="4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This could be an external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entity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</a:p>
          <a:p>
            <a:pPr lvl="4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or a data flow coming from a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data store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 </a:t>
            </a:r>
            <a:endParaRPr lang="en-US" sz="200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destination of the data flow</a:t>
            </a:r>
          </a:p>
          <a:p>
            <a:pPr lvl="3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27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3C58-15D1-497A-89BC-06D305D7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3982"/>
            <a:ext cx="10353762" cy="1015218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F5049-08D2-4DBA-9DD2-6D158E8D4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219200"/>
            <a:ext cx="11013163" cy="56388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Flow</a:t>
            </a:r>
          </a:p>
          <a:p>
            <a:pPr lvl="2"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</a:t>
            </a:r>
            <a:r>
              <a:rPr lang="en-US" sz="680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flow </a:t>
            </a: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Include the following information</a:t>
            </a:r>
          </a:p>
          <a:p>
            <a:pPr lvl="3"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Type of data flow, either:</a:t>
            </a:r>
          </a:p>
          <a:p>
            <a:pPr lvl="4"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record entering or leaving a file.</a:t>
            </a:r>
          </a:p>
          <a:p>
            <a:pPr lvl="5">
              <a:lnSpc>
                <a:spcPct val="120000"/>
              </a:lnSpc>
            </a:pPr>
            <a:r>
              <a:rPr lang="en-US" sz="66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Containing a report, form, or screen</a:t>
            </a:r>
            <a:r>
              <a:rPr lang="en-US" sz="660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or </a:t>
            </a:r>
            <a:endParaRPr lang="en-US" sz="66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lvl="4"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Internal used between processes.</a:t>
            </a:r>
            <a:endParaRPr lang="en-US" sz="68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name of the data structure or elements </a:t>
            </a:r>
          </a:p>
          <a:p>
            <a:pPr lvl="3"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The volume per unit time </a:t>
            </a:r>
          </a:p>
          <a:p>
            <a:pPr lvl="4"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This could be records per day or any other unit of time.</a:t>
            </a:r>
          </a:p>
          <a:p>
            <a:pPr lvl="3">
              <a:lnSpc>
                <a:spcPct val="120000"/>
              </a:lnSpc>
            </a:pPr>
            <a:r>
              <a:rPr lang="en-US" sz="6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An area for further comments and notations about the data flow</a:t>
            </a:r>
            <a:endParaRPr lang="en-US" sz="68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46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DDEC-3987-4F5B-8FB4-DFF6DAAC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1472D-28FF-4E70-B445-A4E8F4A0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 us see few analysis and design tools used by software designers:</a:t>
            </a:r>
            <a:endParaRPr lang="en-US" dirty="0"/>
          </a:p>
          <a:p>
            <a:pPr lvl="2"/>
            <a:r>
              <a:rPr lang="en-US" sz="23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Flow Diagrams</a:t>
            </a:r>
          </a:p>
          <a:p>
            <a:pPr lvl="2"/>
            <a:r>
              <a:rPr lang="en-US" sz="23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Dictionary</a:t>
            </a:r>
          </a:p>
          <a:p>
            <a:pPr lvl="2"/>
            <a:r>
              <a:rPr lang="en-US" sz="23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Trees</a:t>
            </a:r>
          </a:p>
          <a:p>
            <a:pPr lvl="2"/>
            <a:r>
              <a:rPr lang="en-US" sz="23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Tables</a:t>
            </a:r>
          </a:p>
        </p:txBody>
      </p:sp>
    </p:spTree>
    <p:extLst>
      <p:ext uri="{BB962C8B-B14F-4D97-AF65-F5344CB8AC3E}">
        <p14:creationId xmlns:p14="http://schemas.microsoft.com/office/powerpoint/2010/main" val="204042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3CA7-6239-4F65-8D03-989009EE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741C6-0D08-431F-9304-ED3F9623F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1172188" cy="465565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Flow </a:t>
            </a:r>
          </a:p>
          <a:p>
            <a:pPr lvl="2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Example </a:t>
            </a:r>
          </a:p>
          <a:p>
            <a:pPr lvl="1"/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74949-00C3-4040-8882-26B96500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647" y="3677988"/>
            <a:ext cx="4767181" cy="26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BD57-F106-4B92-93D7-F5C4257E3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9773"/>
            <a:ext cx="10368494" cy="830402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E5B39-0342-47D8-9085-AC4731A08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223889"/>
            <a:ext cx="11039667" cy="56341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</a:t>
            </a:r>
          </a:p>
          <a:p>
            <a:pPr lvl="2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 are a group of smaller structures and elements.</a:t>
            </a:r>
          </a:p>
          <a:p>
            <a:pPr lvl="2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 An algebraic notation is used to represent the data structure.</a:t>
            </a:r>
          </a:p>
          <a:p>
            <a:pPr lvl="2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symbols used are:</a:t>
            </a:r>
          </a:p>
          <a:p>
            <a:pPr lvl="3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Equal sign, meaning “consists of”.</a:t>
            </a:r>
          </a:p>
          <a:p>
            <a:pPr lvl="3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Plus sign, meaning "and”.</a:t>
            </a:r>
          </a:p>
          <a:p>
            <a:pPr lvl="3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Braces {} meaning repetitive elements, a repeating element or group of elements.</a:t>
            </a:r>
          </a:p>
          <a:p>
            <a:pPr lvl="3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Brackets [] for an either/or situation.</a:t>
            </a:r>
          </a:p>
          <a:p>
            <a:pPr lvl="3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elements listed inside are mutually exclusive.</a:t>
            </a:r>
          </a:p>
          <a:p>
            <a:pPr lvl="3"/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Parentheses () for an optional element.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2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799D-AE66-41B7-9BF7-D94EB206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69CD2-5F2C-4CC6-A528-41B3B64A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635780" cy="44228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50000"/>
              </a:lnSpc>
            </a:pPr>
            <a:r>
              <a:rPr lang="en-US" sz="19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</a:t>
            </a:r>
          </a:p>
          <a:p>
            <a:pPr lvl="2"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Repeating Groups</a:t>
            </a:r>
          </a:p>
          <a:p>
            <a:pPr lvl="3"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A repeating group may be: </a:t>
            </a:r>
          </a:p>
          <a:p>
            <a:pPr lvl="4"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sub-form. </a:t>
            </a:r>
          </a:p>
          <a:p>
            <a:pPr lvl="4"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screen or form table. </a:t>
            </a:r>
          </a:p>
          <a:p>
            <a:pPr lvl="4"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program table, matrix, or array.</a:t>
            </a:r>
          </a:p>
          <a:p>
            <a:pPr lvl="2">
              <a:lnSpc>
                <a:spcPct val="15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There may be one repeating element or several within the group.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F3F7-B9DE-4A67-BB3E-0E6439EB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1B83-1050-41F8-9BBD-762D28015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repeating group may have: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Conditions.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fixed number of repetitions.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Upper and lower limits for the number of repetitions.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965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1B30-A364-4783-8E11-1B98B496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6948"/>
            <a:ext cx="10353762" cy="787790"/>
          </a:xfrm>
        </p:spPr>
        <p:txBody>
          <a:bodyPr>
            <a:normAutofit/>
          </a:bodyPr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6C318-9893-4ED8-831B-B8EE74188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84739"/>
            <a:ext cx="11029676" cy="587326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 may be either logical or physical.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Logical data structures indicate the composition of the data familiar to the user. </a:t>
            </a:r>
          </a:p>
          <a:p>
            <a:pPr lvl="3">
              <a:lnSpc>
                <a:spcPct val="160000"/>
              </a:lnSpc>
            </a:pPr>
            <a:r>
              <a:rPr lang="en-US" sz="1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Physical Data Structures Include</a:t>
            </a:r>
          </a:p>
          <a:p>
            <a:pPr lvl="4">
              <a:lnSpc>
                <a:spcPct val="16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elements and information necessary to implement the system</a:t>
            </a:r>
          </a:p>
          <a:p>
            <a:pPr lvl="4">
              <a:lnSpc>
                <a:spcPct val="16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Key fields used to locate records.</a:t>
            </a:r>
          </a:p>
          <a:p>
            <a:pPr lvl="4">
              <a:lnSpc>
                <a:spcPct val="16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Codes to indicate record status.</a:t>
            </a:r>
          </a:p>
          <a:p>
            <a:pPr lvl="4">
              <a:lnSpc>
                <a:spcPct val="16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Codes to identify records when multiple record types exist on a single file.</a:t>
            </a:r>
          </a:p>
          <a:p>
            <a:pPr lvl="4">
              <a:lnSpc>
                <a:spcPct val="16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count of repeating group entries. </a:t>
            </a:r>
            <a:endParaRPr lang="en-US" sz="2000" dirty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0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030D-7893-4598-AA70-86A6EDCD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1698D-9528-4E2C-8F05-9ACDEAE7E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933648" cy="4682159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60000"/>
              </a:lnSpc>
            </a:pPr>
            <a:r>
              <a:rPr lang="en-US" sz="19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 </a:t>
            </a:r>
          </a:p>
          <a:p>
            <a:pPr lvl="2">
              <a:lnSpc>
                <a:spcPct val="16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Example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97D23-CF08-4497-A6E4-18AFC932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71" y="3998843"/>
            <a:ext cx="3541279" cy="25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82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E752-ADA5-4A1B-B41D-DFFA567C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81575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AE52-D47A-40AE-ABE8-E3401024E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378634"/>
            <a:ext cx="10973405" cy="51769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</a:t>
            </a:r>
          </a:p>
          <a:p>
            <a:pPr lvl="2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Structural Records </a:t>
            </a:r>
          </a:p>
          <a:p>
            <a:pPr lvl="3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structure may consist of elements or smaller structural records.</a:t>
            </a:r>
          </a:p>
          <a:p>
            <a:pPr lvl="3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These are a group of fields, such as:</a:t>
            </a:r>
          </a:p>
          <a:p>
            <a:pPr lvl="4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Customer Name, Address, Telephone.</a:t>
            </a:r>
          </a:p>
          <a:p>
            <a:pPr lvl="3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Each of these must be further defined until only elements remain. </a:t>
            </a:r>
          </a:p>
        </p:txBody>
      </p:sp>
    </p:spTree>
    <p:extLst>
      <p:ext uri="{BB962C8B-B14F-4D97-AF65-F5344CB8AC3E}">
        <p14:creationId xmlns:p14="http://schemas.microsoft.com/office/powerpoint/2010/main" val="1653127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0915-EAF9-4FE1-99A2-4CE99413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B9924-E6A8-4161-AC4A-AB53FDEC7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721614" cy="4549637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en-US" sz="19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60000"/>
              </a:lnSpc>
            </a:pPr>
            <a:r>
              <a:rPr lang="en-US" sz="19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Structures</a:t>
            </a:r>
          </a:p>
          <a:p>
            <a:pPr lvl="2"/>
            <a:r>
              <a:rPr lang="en-US" sz="19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Structural Records  </a:t>
            </a:r>
          </a:p>
          <a:p>
            <a:pPr lvl="3"/>
            <a:r>
              <a:rPr lang="en-US" sz="17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Example</a:t>
            </a:r>
          </a:p>
          <a:p>
            <a:pPr lvl="2"/>
            <a:endParaRPr lang="en-US" sz="19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E5893-F091-4F78-8F22-81D97539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84" y="4223657"/>
            <a:ext cx="3603645" cy="240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98C4A-C9A1-43B3-94F7-745E520E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1778"/>
            <a:ext cx="10353762" cy="1097179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ACFDB-5AD5-42B9-B3A1-172993FC0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66191"/>
            <a:ext cx="10945270" cy="5530031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Elements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elements should be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defined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with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descriptive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information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length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and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type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of data information,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validation criteria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and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default values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Each element should be defined once in the data dictionary.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Attributes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of each element are: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Element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ID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: This is the entry that allows the analyst to build automated data dictionary entries.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name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of the element, descriptive and unique </a:t>
            </a:r>
          </a:p>
          <a:p>
            <a:pPr lvl="4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It should be what the element is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commonly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called in most programs or by the major user of the element.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951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31E5-1C44-4D4A-A61B-C09BE69E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B72A1-56EB-42D8-B60B-0D54AB489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0874931" cy="4549433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Elements</a:t>
            </a:r>
          </a:p>
          <a:p>
            <a:pPr lvl="2">
              <a:lnSpc>
                <a:spcPct val="150000"/>
              </a:lnSpc>
            </a:pP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Attributes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of each element are:</a:t>
            </a:r>
          </a:p>
          <a:p>
            <a:pPr lvl="3">
              <a:lnSpc>
                <a:spcPct val="150000"/>
              </a:lnSpc>
            </a:pP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Aliases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which are synonyms or other names for the element</a:t>
            </a:r>
          </a:p>
          <a:p>
            <a:pPr lvl="4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These are names used by different users within different systems</a:t>
            </a:r>
          </a:p>
          <a:p>
            <a:pPr lvl="4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Example, a Customer Number may be called a</a:t>
            </a:r>
            <a:r>
              <a:rPr lang="en-US" sz="220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lvl="5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Receivable Account Number or Client Number.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40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2307-8F6E-4B2E-BBC5-EED1CA8C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A8366-76E9-4D4B-ABE1-9FA92F22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630017"/>
            <a:ext cx="10814379" cy="49563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DFD is graphical representation/model of flow of data in an information system.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It is capable of depicting incoming data flow, outgoing data flow and stored data.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Data Flow Diagrams types.</a:t>
            </a:r>
          </a:p>
          <a:p>
            <a:pPr lvl="1">
              <a:lnSpc>
                <a:spcPct val="150000"/>
              </a:lnSpc>
            </a:pPr>
            <a:r>
              <a:rPr lang="en-US" sz="2000" b="1" dirty="0"/>
              <a:t>Logical DFD</a:t>
            </a:r>
            <a:r>
              <a:rPr lang="en-US" sz="2000" dirty="0"/>
              <a:t> - 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It concentrates on the system process, and flow of data in the system.</a:t>
            </a:r>
          </a:p>
          <a:p>
            <a:pPr lvl="1">
              <a:lnSpc>
                <a:spcPct val="150000"/>
              </a:lnSpc>
            </a:pPr>
            <a:r>
              <a:rPr lang="en-US" sz="2000" b="1" dirty="0"/>
              <a:t>Physical DFD</a:t>
            </a:r>
            <a:r>
              <a:rPr lang="en-US" sz="2000" dirty="0"/>
              <a:t> - 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 shows how the data flow is actually implemented in the system. 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It is more specific and close to the implementation.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27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E8F4-45C3-488A-948F-74711EF0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3982"/>
            <a:ext cx="10353762" cy="789931"/>
          </a:xfrm>
        </p:spPr>
        <p:txBody>
          <a:bodyPr>
            <a:normAutofit/>
          </a:bodyPr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50EE-6780-4ABF-8706-B2FC1BEA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93913"/>
            <a:ext cx="10846796" cy="5660105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/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Elements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Attributes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of each element are: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short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description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of the element</a:t>
            </a:r>
          </a:p>
          <a:p>
            <a:pPr lvl="4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Whether the element is base or derived </a:t>
            </a:r>
          </a:p>
          <a:p>
            <a:pPr lvl="5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base element is one that has been initially keyed into the system.</a:t>
            </a:r>
          </a:p>
          <a:p>
            <a:pPr lvl="5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derived element is one that is created by a process, usually as the result of a calculation or some logic. </a:t>
            </a:r>
          </a:p>
          <a:p>
            <a:pPr lvl="3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length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of an element </a:t>
            </a:r>
            <a:endParaRPr lang="en-US" sz="200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lvl="4">
              <a:lnSpc>
                <a:spcPct val="150000"/>
              </a:lnSpc>
            </a:pP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example</a:t>
            </a:r>
          </a:p>
          <a:p>
            <a:pPr lvl="3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5B44D-CFF0-459E-85F3-39C373EF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01" y="4796045"/>
            <a:ext cx="4255847" cy="201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6491-7736-4327-9802-86C20C82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C894-EB95-41AA-BCB2-73500E78F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0695109" cy="4642402"/>
          </a:xfrm>
        </p:spPr>
        <p:txBody>
          <a:bodyPr/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Elements </a:t>
            </a:r>
          </a:p>
          <a:p>
            <a:pPr lvl="2"/>
            <a:r>
              <a:rPr lang="en-US" sz="21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Example</a:t>
            </a:r>
          </a:p>
          <a:p>
            <a:pPr lvl="1"/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4BE4D-3B76-4E22-A6DF-CBDEE423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872" y="3726443"/>
            <a:ext cx="4393046" cy="23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70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BD0A-2B6C-4E31-B724-67D96B94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39148"/>
            <a:ext cx="10353762" cy="1257300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622F3-03EE-4149-8D17-0996FD490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205948"/>
            <a:ext cx="10986658" cy="5512904"/>
          </a:xfrm>
        </p:spPr>
        <p:txBody>
          <a:bodyPr>
            <a:normAutofit fontScale="92500" lnSpcReduction="20000"/>
          </a:bodyPr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Stores </a:t>
            </a:r>
          </a:p>
          <a:p>
            <a:pPr lvl="2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stores contain a minimal of all base elements as well as many derived elements.</a:t>
            </a:r>
          </a:p>
          <a:p>
            <a:pPr lvl="2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Data stores are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created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for each different data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entity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; that is, each different person, place, or thing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being stored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lvl="3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Store Definition :</a:t>
            </a:r>
          </a:p>
          <a:p>
            <a:pPr lvl="4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Data Store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ID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</a:p>
          <a:p>
            <a:pPr lvl="4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Data Store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Name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descriptive and unique </a:t>
            </a:r>
          </a:p>
          <a:p>
            <a:pPr lvl="4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An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Alias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for the file, </a:t>
            </a:r>
          </a:p>
          <a:p>
            <a:pPr lvl="4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 short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description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of the data store </a:t>
            </a:r>
          </a:p>
          <a:p>
            <a:pPr lvl="4">
              <a:lnSpc>
                <a:spcPct val="150000"/>
              </a:lnSpc>
            </a:pP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file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type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either manual or computerized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29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5AAD-20BE-4A0D-8F8C-861A25F6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8E346-46E7-4747-B9B6-5134FBD77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0946901" cy="4668907"/>
          </a:xfrm>
        </p:spPr>
        <p:txBody>
          <a:bodyPr/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Dictionary Contents 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Data Stores </a:t>
            </a:r>
          </a:p>
          <a:p>
            <a:pPr lvl="2"/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example</a:t>
            </a:r>
          </a:p>
          <a:p>
            <a:pPr lvl="1"/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51C085E-F03F-489C-8D93-9E3A5E86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617" y="3429000"/>
            <a:ext cx="3277057" cy="17623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34B043-F24B-4305-A51B-9E0D14157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617" y="5163144"/>
            <a:ext cx="3277057" cy="161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32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1184-9499-4440-8387-087E5E7E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1183"/>
            <a:ext cx="10244535" cy="987287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3F7C04-6454-417C-9F83-3246C6A31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38470"/>
            <a:ext cx="10602344" cy="516834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3000" dirty="0"/>
              <a:t>Is a method for defining complex relationships by describing </a:t>
            </a:r>
            <a:r>
              <a:rPr lang="en-US" sz="3000" dirty="0">
                <a:solidFill>
                  <a:srgbClr val="FF0000"/>
                </a:solidFill>
              </a:rPr>
              <a:t>decisions</a:t>
            </a:r>
            <a:r>
              <a:rPr lang="en-US" sz="3000" dirty="0"/>
              <a:t> and avoiding the problems in communication. </a:t>
            </a:r>
          </a:p>
          <a:p>
            <a:pPr>
              <a:lnSpc>
                <a:spcPct val="170000"/>
              </a:lnSpc>
            </a:pPr>
            <a:r>
              <a:rPr lang="en-US" sz="3000" dirty="0"/>
              <a:t>It is a </a:t>
            </a:r>
            <a:r>
              <a:rPr lang="en-US" sz="3000" dirty="0">
                <a:solidFill>
                  <a:srgbClr val="FF0000"/>
                </a:solidFill>
              </a:rPr>
              <a:t>diagram</a:t>
            </a:r>
            <a:r>
              <a:rPr lang="en-US" sz="3000" dirty="0"/>
              <a:t> that shows </a:t>
            </a:r>
            <a:r>
              <a:rPr lang="en-US" sz="3000" dirty="0">
                <a:solidFill>
                  <a:srgbClr val="FF0000"/>
                </a:solidFill>
              </a:rPr>
              <a:t>alternative actions and conditions </a:t>
            </a:r>
            <a:r>
              <a:rPr lang="en-US" sz="3000" dirty="0"/>
              <a:t>within horizontal tree framework. </a:t>
            </a:r>
          </a:p>
          <a:p>
            <a:pPr lvl="1">
              <a:lnSpc>
                <a:spcPct val="170000"/>
              </a:lnSpc>
            </a:pPr>
            <a:r>
              <a:rPr lang="en-US" sz="3000" dirty="0"/>
              <a:t>Thus, it depicts which conditions to consider first, second, and so on.</a:t>
            </a:r>
          </a:p>
          <a:p>
            <a:pPr>
              <a:lnSpc>
                <a:spcPct val="170000"/>
              </a:lnSpc>
            </a:pPr>
            <a:r>
              <a:rPr lang="en-US" sz="3000" dirty="0"/>
              <a:t>Decision trees depict the relationship of each condition and their permissible actions. </a:t>
            </a:r>
          </a:p>
          <a:p>
            <a:pPr lvl="1">
              <a:lnSpc>
                <a:spcPct val="170000"/>
              </a:lnSpc>
            </a:pPr>
            <a:r>
              <a:rPr lang="en-US" sz="3000" dirty="0"/>
              <a:t>A </a:t>
            </a:r>
            <a:r>
              <a:rPr lang="en-US" sz="3000" dirty="0">
                <a:solidFill>
                  <a:srgbClr val="FF0000"/>
                </a:solidFill>
              </a:rPr>
              <a:t>square</a:t>
            </a:r>
            <a:r>
              <a:rPr lang="en-US" sz="3000" dirty="0"/>
              <a:t> node indicates an </a:t>
            </a:r>
            <a:r>
              <a:rPr lang="en-US" sz="3000" dirty="0">
                <a:solidFill>
                  <a:srgbClr val="FF0000"/>
                </a:solidFill>
              </a:rPr>
              <a:t>action</a:t>
            </a:r>
            <a:r>
              <a:rPr lang="en-US" sz="3000" dirty="0"/>
              <a:t> </a:t>
            </a:r>
          </a:p>
          <a:p>
            <a:pPr lvl="1">
              <a:lnSpc>
                <a:spcPct val="170000"/>
              </a:lnSpc>
            </a:pPr>
            <a:r>
              <a:rPr lang="en-US" sz="3000" dirty="0"/>
              <a:t>A </a:t>
            </a:r>
            <a:r>
              <a:rPr lang="en-US" sz="3000" dirty="0">
                <a:solidFill>
                  <a:srgbClr val="FF0000"/>
                </a:solidFill>
              </a:rPr>
              <a:t>circle</a:t>
            </a:r>
            <a:r>
              <a:rPr lang="en-US" sz="3000" dirty="0"/>
              <a:t> indicates a </a:t>
            </a:r>
            <a:r>
              <a:rPr lang="en-US" sz="3000" dirty="0">
                <a:solidFill>
                  <a:srgbClr val="FF0000"/>
                </a:solidFill>
              </a:rPr>
              <a:t>condition</a:t>
            </a:r>
            <a:r>
              <a:rPr lang="en-US" sz="3000" dirty="0"/>
              <a:t>.</a:t>
            </a:r>
          </a:p>
          <a:p>
            <a:pPr>
              <a:lnSpc>
                <a:spcPct val="170000"/>
              </a:lnSpc>
            </a:pPr>
            <a:r>
              <a:rPr lang="en-US" sz="3000" dirty="0"/>
              <a:t> It forces analysts to consider the sequence of decisions and identifies the actual decision that must be made</a:t>
            </a:r>
            <a:r>
              <a:rPr lang="en-US" sz="26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37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8C93-A51F-4A42-A51D-E7E7E191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7A21D-51F1-4BB6-91C6-62A4E3695F14}"/>
              </a:ext>
            </a:extLst>
          </p:cNvPr>
          <p:cNvSpPr txBox="1"/>
          <p:nvPr/>
        </p:nvSpPr>
        <p:spPr>
          <a:xfrm>
            <a:off x="1457738" y="1866900"/>
            <a:ext cx="40551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Decision Tree Elements: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6F6B01-6BF6-406B-9029-9E9D49B661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72" y="2513357"/>
            <a:ext cx="70389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987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C874-A3CE-4FF8-AFCD-596FDD32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1548"/>
            <a:ext cx="10353762" cy="1257300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F3A7-AC33-473D-B159-E60B4D48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98713"/>
            <a:ext cx="10933648" cy="5433391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Assume you have An Student Gown ordering system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16FAB4-4E13-4B09-AAE0-B0CFEDFC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7" y="2556013"/>
            <a:ext cx="69818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02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AAC7-76F2-4136-B6E5-52CCD29E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4" name="Picture 2" descr="Decision Example">
            <a:extLst>
              <a:ext uri="{FF2B5EF4-FFF2-40B4-BE49-F238E27FC236}">
                <a16:creationId xmlns:a16="http://schemas.microsoft.com/office/drawing/2014/main" id="{1C566EDE-E3CE-45B4-8FCA-98B46F9F7A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61528" y="3945957"/>
            <a:ext cx="7831652" cy="242781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81B86-0150-49AD-8A02-9727B63635DF}"/>
              </a:ext>
            </a:extLst>
          </p:cNvPr>
          <p:cNvSpPr txBox="1"/>
          <p:nvPr/>
        </p:nvSpPr>
        <p:spPr>
          <a:xfrm>
            <a:off x="913795" y="1866900"/>
            <a:ext cx="10364410" cy="188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major limitation of a DT is that it </a:t>
            </a:r>
            <a:r>
              <a:rPr lang="en-US" sz="2000" dirty="0">
                <a:solidFill>
                  <a:srgbClr val="FF0000"/>
                </a:solidFill>
              </a:rPr>
              <a:t>lacks information </a:t>
            </a:r>
            <a:r>
              <a:rPr lang="en-US" sz="2000" dirty="0"/>
              <a:t>in its format to describe what other combinations of conditions you can take for testing.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It is a single representation of the relationships between </a:t>
            </a:r>
            <a:r>
              <a:rPr lang="en-US" sz="2000" dirty="0">
                <a:solidFill>
                  <a:srgbClr val="FF0000"/>
                </a:solidFill>
              </a:rPr>
              <a:t>conditions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actions</a:t>
            </a:r>
            <a:r>
              <a:rPr lang="en-US" sz="2000" dirty="0"/>
              <a:t>. 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1605456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41C3-D321-483E-BE9D-B08F6C0BD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78" y="152400"/>
            <a:ext cx="10353762" cy="1257300"/>
          </a:xfrm>
        </p:spPr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7DA6-3ACB-44D4-A865-30F01F972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45704"/>
            <a:ext cx="10907144" cy="54598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Assume a library system and draw a decision tree for it</a:t>
            </a:r>
          </a:p>
          <a:p>
            <a:r>
              <a:rPr lang="en-US" dirty="0"/>
              <a:t>The library has the following rules/Policy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Teacher can take a Book for full Semester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Student  can take a Book for two weeks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Visitor can take a Book for 1 week after deposit a security Amount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Book is not available then a teacher/student can reserve a book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there is a delay a student is fined 50birr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there is a delay a visitor is fined 100birr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visitor’s security is refunded after returning the book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Delay and fine rule doesn’t apply for teachers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1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7BA4-3433-4360-BF1A-EC0434E5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C7FCC-89FC-49E4-874B-868E7E2A3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774622" cy="45496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A method of describing the complex logical relationship in a precise manner which is easily understandable.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It is </a:t>
            </a:r>
            <a:r>
              <a:rPr lang="en-US" sz="2500" dirty="0">
                <a:solidFill>
                  <a:srgbClr val="FF0000"/>
                </a:solidFill>
              </a:rPr>
              <a:t>useful</a:t>
            </a:r>
            <a:r>
              <a:rPr lang="en-US" sz="2500" dirty="0"/>
              <a:t> in situations where the </a:t>
            </a:r>
            <a:r>
              <a:rPr lang="en-US" sz="2500" dirty="0">
                <a:solidFill>
                  <a:srgbClr val="FF0000"/>
                </a:solidFill>
              </a:rPr>
              <a:t>resulting actions depend</a:t>
            </a:r>
            <a:r>
              <a:rPr lang="en-US" sz="2500" dirty="0"/>
              <a:t> on the occurrence of one or several combinations of independent </a:t>
            </a:r>
            <a:r>
              <a:rPr lang="en-US" sz="2500" dirty="0">
                <a:solidFill>
                  <a:srgbClr val="FF0000"/>
                </a:solidFill>
              </a:rPr>
              <a:t>conditions</a:t>
            </a:r>
            <a:r>
              <a:rPr lang="en-US" sz="25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It is a matrix containing </a:t>
            </a:r>
            <a:r>
              <a:rPr lang="en-US" sz="2500" dirty="0">
                <a:solidFill>
                  <a:srgbClr val="FF0000"/>
                </a:solidFill>
              </a:rPr>
              <a:t>row</a:t>
            </a:r>
            <a:r>
              <a:rPr lang="en-US" sz="2500" dirty="0"/>
              <a:t> or </a:t>
            </a:r>
            <a:r>
              <a:rPr lang="en-US" sz="2500" dirty="0">
                <a:solidFill>
                  <a:srgbClr val="FF0000"/>
                </a:solidFill>
              </a:rPr>
              <a:t>columns</a:t>
            </a:r>
            <a:r>
              <a:rPr lang="en-US" sz="2500" dirty="0"/>
              <a:t> for defining a </a:t>
            </a:r>
            <a:r>
              <a:rPr lang="en-US" sz="2500" dirty="0">
                <a:solidFill>
                  <a:srgbClr val="FF0000"/>
                </a:solidFill>
              </a:rPr>
              <a:t>problem</a:t>
            </a:r>
            <a:r>
              <a:rPr lang="en-US" sz="2500" dirty="0"/>
              <a:t> and the </a:t>
            </a:r>
            <a:r>
              <a:rPr lang="en-US" sz="2500" dirty="0">
                <a:solidFill>
                  <a:srgbClr val="FF0000"/>
                </a:solidFill>
              </a:rPr>
              <a:t>actions</a:t>
            </a:r>
            <a:r>
              <a:rPr lang="en-US" sz="25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5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74FB-ADCD-4EE3-8C4A-EDA92F4A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18282"/>
            <a:ext cx="10353762" cy="933743"/>
          </a:xfrm>
        </p:spPr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740E0-AA6D-4F28-A339-5A3C81FD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252025"/>
            <a:ext cx="10748323" cy="528769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900" b="1" dirty="0"/>
              <a:t>DFD Components</a:t>
            </a:r>
          </a:p>
          <a:p>
            <a:pPr lvl="1"/>
            <a:r>
              <a:rPr lang="en-US" sz="1900" b="1" dirty="0"/>
              <a:t>Entities</a:t>
            </a:r>
            <a:r>
              <a:rPr lang="en-US" sz="1900" dirty="0"/>
              <a:t> - </a:t>
            </a:r>
          </a:p>
          <a:p>
            <a:pPr lvl="2"/>
            <a:r>
              <a:rPr lang="en-US" sz="1900" dirty="0"/>
              <a:t>Entities are source and destination of information data. </a:t>
            </a:r>
          </a:p>
          <a:p>
            <a:pPr lvl="2"/>
            <a:r>
              <a:rPr lang="en-US" sz="1900" dirty="0"/>
              <a:t>Entities are represented by a rectangles with their respective names.</a:t>
            </a:r>
          </a:p>
          <a:p>
            <a:pPr lvl="1"/>
            <a:r>
              <a:rPr lang="en-US" sz="1900" b="1" dirty="0"/>
              <a:t>Process</a:t>
            </a:r>
            <a:r>
              <a:rPr lang="en-US" sz="1900" dirty="0"/>
              <a:t> - </a:t>
            </a:r>
          </a:p>
          <a:p>
            <a:pPr lvl="2"/>
            <a:r>
              <a:rPr lang="en-US" sz="1900" dirty="0"/>
              <a:t>Activities and action taken on the data are represented by Circle or Round-edged rectangles.</a:t>
            </a:r>
          </a:p>
          <a:p>
            <a:pPr lvl="1"/>
            <a:r>
              <a:rPr lang="en-US" sz="1900" b="1" dirty="0"/>
              <a:t>   Data Storage</a:t>
            </a:r>
            <a:r>
              <a:rPr lang="en-US" sz="1900" dirty="0"/>
              <a:t> - </a:t>
            </a:r>
          </a:p>
          <a:p>
            <a:pPr lvl="2"/>
            <a:r>
              <a:rPr lang="en-US" sz="1900" dirty="0"/>
              <a:t>A location where data is saved to or retrieved from , such as a data base</a:t>
            </a:r>
          </a:p>
          <a:p>
            <a:pPr lvl="1"/>
            <a:r>
              <a:rPr lang="en-US" sz="1900" b="1" dirty="0"/>
              <a:t>Data Flow</a:t>
            </a:r>
            <a:r>
              <a:rPr lang="en-US" sz="1900" dirty="0"/>
              <a:t> - </a:t>
            </a:r>
          </a:p>
          <a:p>
            <a:pPr lvl="2"/>
            <a:r>
              <a:rPr lang="en-US" sz="1900" dirty="0"/>
              <a:t>Movement of data is shown by pointed arrows. </a:t>
            </a:r>
          </a:p>
          <a:p>
            <a:pPr lvl="2"/>
            <a:r>
              <a:rPr lang="en-US" sz="1900" dirty="0"/>
              <a:t>Data movement is shown from the base of arrow as its source towards head of the arrow as destination.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70124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397E-BA73-494C-9FA6-36754AB5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77" y="185530"/>
            <a:ext cx="10178275" cy="967409"/>
          </a:xfrm>
        </p:spPr>
        <p:txBody>
          <a:bodyPr/>
          <a:lstStyle/>
          <a:p>
            <a:r>
              <a:rPr lang="en-US" dirty="0"/>
              <a:t>Decision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0A5D-45B8-4036-A696-9FF20BB33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77" y="1152940"/>
            <a:ext cx="10986657" cy="5290102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700" b="1" dirty="0"/>
              <a:t>Components of a Decision Table</a:t>
            </a:r>
          </a:p>
          <a:p>
            <a:pPr lvl="1">
              <a:lnSpc>
                <a:spcPct val="170000"/>
              </a:lnSpc>
            </a:pPr>
            <a:r>
              <a:rPr lang="en-US" sz="1700" b="1" dirty="0"/>
              <a:t>Condition Stub</a:t>
            </a:r>
            <a:endParaRPr lang="en-US" sz="1700" dirty="0"/>
          </a:p>
          <a:p>
            <a:pPr lvl="2">
              <a:lnSpc>
                <a:spcPct val="170000"/>
              </a:lnSpc>
            </a:pPr>
            <a:r>
              <a:rPr lang="en-US" sz="1700" dirty="0"/>
              <a:t>It is in the </a:t>
            </a:r>
            <a:r>
              <a:rPr lang="en-US" sz="1700" dirty="0">
                <a:solidFill>
                  <a:srgbClr val="FF0000"/>
                </a:solidFill>
              </a:rPr>
              <a:t>upper left </a:t>
            </a:r>
            <a:r>
              <a:rPr lang="en-US" sz="1700" dirty="0"/>
              <a:t>quadrant which lists all the </a:t>
            </a:r>
            <a:r>
              <a:rPr lang="en-US" sz="1700" dirty="0">
                <a:solidFill>
                  <a:srgbClr val="FF0000"/>
                </a:solidFill>
              </a:rPr>
              <a:t>condition</a:t>
            </a:r>
            <a:r>
              <a:rPr lang="en-US" sz="1700" dirty="0"/>
              <a:t> to be checked.</a:t>
            </a:r>
          </a:p>
          <a:p>
            <a:pPr lvl="1">
              <a:lnSpc>
                <a:spcPct val="170000"/>
              </a:lnSpc>
            </a:pPr>
            <a:r>
              <a:rPr lang="en-US" sz="1700" b="1" dirty="0"/>
              <a:t>Action Stub</a:t>
            </a:r>
          </a:p>
          <a:p>
            <a:pPr lvl="2">
              <a:lnSpc>
                <a:spcPct val="170000"/>
              </a:lnSpc>
            </a:pPr>
            <a:r>
              <a:rPr lang="en-US" sz="1700" dirty="0"/>
              <a:t>It is in the </a:t>
            </a:r>
            <a:r>
              <a:rPr lang="en-US" sz="1700" dirty="0">
                <a:solidFill>
                  <a:srgbClr val="FF0000"/>
                </a:solidFill>
              </a:rPr>
              <a:t>lower left quadrant </a:t>
            </a:r>
            <a:r>
              <a:rPr lang="en-US" sz="1700" dirty="0"/>
              <a:t>which outlines all the </a:t>
            </a:r>
            <a:r>
              <a:rPr lang="en-US" sz="1700" dirty="0">
                <a:solidFill>
                  <a:srgbClr val="FF0000"/>
                </a:solidFill>
              </a:rPr>
              <a:t>action</a:t>
            </a:r>
            <a:r>
              <a:rPr lang="en-US" sz="1700" dirty="0"/>
              <a:t> to be carried out to meet such condition.</a:t>
            </a:r>
          </a:p>
          <a:p>
            <a:pPr lvl="1">
              <a:lnSpc>
                <a:spcPct val="170000"/>
              </a:lnSpc>
            </a:pPr>
            <a:r>
              <a:rPr lang="en-US" sz="1700" b="1" dirty="0"/>
              <a:t>Condition Entry</a:t>
            </a:r>
          </a:p>
          <a:p>
            <a:pPr lvl="2">
              <a:lnSpc>
                <a:spcPct val="170000"/>
              </a:lnSpc>
            </a:pPr>
            <a:r>
              <a:rPr lang="en-US" sz="1700" dirty="0"/>
              <a:t>It is in </a:t>
            </a:r>
            <a:r>
              <a:rPr lang="en-US" sz="1700" dirty="0">
                <a:solidFill>
                  <a:srgbClr val="FF0000"/>
                </a:solidFill>
              </a:rPr>
              <a:t>upper right quadrant </a:t>
            </a:r>
            <a:r>
              <a:rPr lang="en-US" sz="1700" dirty="0"/>
              <a:t>which provides </a:t>
            </a:r>
            <a:r>
              <a:rPr lang="en-US" sz="1700" dirty="0">
                <a:solidFill>
                  <a:srgbClr val="FF0000"/>
                </a:solidFill>
              </a:rPr>
              <a:t>answers</a:t>
            </a:r>
            <a:r>
              <a:rPr lang="en-US" sz="1700" dirty="0"/>
              <a:t> </a:t>
            </a:r>
            <a:r>
              <a:rPr lang="en-US" sz="1700" dirty="0">
                <a:solidFill>
                  <a:srgbClr val="FF0000"/>
                </a:solidFill>
              </a:rPr>
              <a:t>to</a:t>
            </a:r>
            <a:r>
              <a:rPr lang="en-US" sz="1700" dirty="0"/>
              <a:t> questions asked in </a:t>
            </a:r>
            <a:r>
              <a:rPr lang="en-US" sz="1700" dirty="0">
                <a:solidFill>
                  <a:srgbClr val="FF0000"/>
                </a:solidFill>
              </a:rPr>
              <a:t>condition stub </a:t>
            </a:r>
            <a:r>
              <a:rPr lang="en-US" sz="1700" dirty="0"/>
              <a:t>quadrant.</a:t>
            </a:r>
          </a:p>
          <a:p>
            <a:pPr lvl="1">
              <a:lnSpc>
                <a:spcPct val="170000"/>
              </a:lnSpc>
            </a:pPr>
            <a:r>
              <a:rPr lang="en-US" sz="1700" b="1" dirty="0"/>
              <a:t>Action Entry</a:t>
            </a:r>
          </a:p>
          <a:p>
            <a:pPr lvl="2">
              <a:lnSpc>
                <a:spcPct val="170000"/>
              </a:lnSpc>
            </a:pPr>
            <a:r>
              <a:rPr lang="en-US" sz="1700" dirty="0"/>
              <a:t>It is in </a:t>
            </a:r>
            <a:r>
              <a:rPr lang="en-US" sz="1700" dirty="0">
                <a:solidFill>
                  <a:srgbClr val="FF0000"/>
                </a:solidFill>
              </a:rPr>
              <a:t>lower right quadrant </a:t>
            </a:r>
            <a:r>
              <a:rPr lang="en-US" sz="1700" dirty="0"/>
              <a:t>which indicates the appropriate </a:t>
            </a:r>
            <a:r>
              <a:rPr lang="en-US" sz="1700" dirty="0">
                <a:solidFill>
                  <a:srgbClr val="FF0000"/>
                </a:solidFill>
              </a:rPr>
              <a:t>action</a:t>
            </a:r>
            <a:r>
              <a:rPr lang="en-US" sz="1700" dirty="0"/>
              <a:t> resulting from the </a:t>
            </a:r>
            <a:r>
              <a:rPr lang="en-US" sz="1700" dirty="0">
                <a:solidFill>
                  <a:srgbClr val="FF0000"/>
                </a:solidFill>
              </a:rPr>
              <a:t>answers</a:t>
            </a:r>
            <a:r>
              <a:rPr lang="en-US" sz="1700" dirty="0"/>
              <a:t> to the conditions in the condition entry quadrant.</a:t>
            </a:r>
          </a:p>
        </p:txBody>
      </p:sp>
    </p:spTree>
    <p:extLst>
      <p:ext uri="{BB962C8B-B14F-4D97-AF65-F5344CB8AC3E}">
        <p14:creationId xmlns:p14="http://schemas.microsoft.com/office/powerpoint/2010/main" val="1722469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7C06-2EC7-406C-A472-9B0714AE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B7975-F353-4766-AF52-092B87AA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748118" cy="450988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The entries in decision table are given by decision rules </a:t>
            </a:r>
          </a:p>
          <a:p>
            <a:pPr lvl="1">
              <a:lnSpc>
                <a:spcPct val="150000"/>
              </a:lnSpc>
            </a:pPr>
            <a:r>
              <a:rPr lang="en-US" sz="2300" dirty="0"/>
              <a:t>which define the relationships between combinations of conditions and courses of action.</a:t>
            </a:r>
          </a:p>
          <a:p>
            <a:pPr>
              <a:lnSpc>
                <a:spcPct val="150000"/>
              </a:lnSpc>
            </a:pPr>
            <a:r>
              <a:rPr lang="en-US" sz="2500" dirty="0"/>
              <a:t> In rules section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Y shows the existence of a condition.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N represents the condition, which is not satisfied.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A blank - against action states it is to be ignored.</a:t>
            </a:r>
          </a:p>
          <a:p>
            <a:pPr lvl="1">
              <a:lnSpc>
                <a:spcPct val="150000"/>
              </a:lnSpc>
            </a:pPr>
            <a:r>
              <a:rPr lang="en-US" sz="2500" dirty="0"/>
              <a:t>X (or a check mark will do) against action states it is to be carried out.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45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756E-7125-4356-A1DB-AC265ED1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44E509-D9C8-4C30-AD23-FAFB6D939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62135" y="2443868"/>
            <a:ext cx="6634266" cy="402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03C2B-874B-4705-82E5-2BCE43E9493B}"/>
              </a:ext>
            </a:extLst>
          </p:cNvPr>
          <p:cNvSpPr txBox="1"/>
          <p:nvPr/>
        </p:nvSpPr>
        <p:spPr>
          <a:xfrm>
            <a:off x="1404730" y="1683026"/>
            <a:ext cx="25311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239861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6BBB-7F97-4B97-BC80-2A6FF23C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8247"/>
            <a:ext cx="10353762" cy="125730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BC14-A191-49B2-80D1-9B57A02FF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874099"/>
            <a:ext cx="10946901" cy="4655654"/>
          </a:xfrm>
        </p:spPr>
        <p:txBody>
          <a:bodyPr>
            <a:normAutofit fontScale="55000" lnSpcReduction="20000"/>
          </a:bodyPr>
          <a:lstStyle/>
          <a:p>
            <a:r>
              <a:rPr lang="en-US" sz="3100" dirty="0"/>
              <a:t>Assume a library system and draw a decision table for it</a:t>
            </a:r>
          </a:p>
          <a:p>
            <a:r>
              <a:rPr lang="en-US" sz="3100" dirty="0"/>
              <a:t>The library has the following rules/Policy</a:t>
            </a:r>
          </a:p>
          <a:p>
            <a:pPr lvl="1">
              <a:lnSpc>
                <a:spcPct val="150000"/>
              </a:lnSpc>
            </a:pPr>
            <a:r>
              <a:rPr lang="en-US" sz="3100" dirty="0"/>
              <a:t>A Teacher can take a Book for full Semester</a:t>
            </a:r>
          </a:p>
          <a:p>
            <a:pPr lvl="1">
              <a:lnSpc>
                <a:spcPct val="150000"/>
              </a:lnSpc>
            </a:pPr>
            <a:r>
              <a:rPr lang="en-US" sz="3100" dirty="0"/>
              <a:t>A Student  can take a Book for two weeks</a:t>
            </a:r>
          </a:p>
          <a:p>
            <a:pPr lvl="1">
              <a:lnSpc>
                <a:spcPct val="150000"/>
              </a:lnSpc>
            </a:pPr>
            <a:r>
              <a:rPr lang="en-US" sz="3100" dirty="0"/>
              <a:t>A Visitor can take a Book for 1 week after deposit a security Amount</a:t>
            </a:r>
          </a:p>
          <a:p>
            <a:pPr lvl="1">
              <a:lnSpc>
                <a:spcPct val="150000"/>
              </a:lnSpc>
            </a:pPr>
            <a:r>
              <a:rPr lang="en-US" sz="3100" dirty="0"/>
              <a:t>If Book is not available then a teacher/student can reserve a book</a:t>
            </a:r>
          </a:p>
          <a:p>
            <a:pPr lvl="1">
              <a:lnSpc>
                <a:spcPct val="150000"/>
              </a:lnSpc>
            </a:pPr>
            <a:r>
              <a:rPr lang="en-US" sz="3100" dirty="0"/>
              <a:t>If there is a delay a student is fined 50birr</a:t>
            </a:r>
          </a:p>
          <a:p>
            <a:pPr lvl="1">
              <a:lnSpc>
                <a:spcPct val="150000"/>
              </a:lnSpc>
            </a:pPr>
            <a:r>
              <a:rPr lang="en-US" sz="3100" dirty="0"/>
              <a:t>If there is a delay a visitor is fined 100birr</a:t>
            </a:r>
          </a:p>
          <a:p>
            <a:pPr lvl="1">
              <a:lnSpc>
                <a:spcPct val="150000"/>
              </a:lnSpc>
            </a:pPr>
            <a:r>
              <a:rPr lang="en-US" sz="3100" dirty="0"/>
              <a:t>The visitor’s security amount is refunded after returning the book</a:t>
            </a:r>
          </a:p>
          <a:p>
            <a:pPr lvl="1">
              <a:lnSpc>
                <a:spcPct val="150000"/>
              </a:lnSpc>
            </a:pPr>
            <a:r>
              <a:rPr lang="en-US" sz="3100" dirty="0"/>
              <a:t>Delay and fine rule doesn’t apply for teachers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43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4327007-4B25-4B47-BCFE-16E3C89367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319198"/>
              </p:ext>
            </p:extLst>
          </p:nvPr>
        </p:nvGraphicFramePr>
        <p:xfrm>
          <a:off x="1581774" y="283934"/>
          <a:ext cx="7323076" cy="6518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216">
                  <a:extLst>
                    <a:ext uri="{9D8B030D-6E8A-4147-A177-3AD203B41FA5}">
                      <a16:colId xmlns:a16="http://schemas.microsoft.com/office/drawing/2014/main" val="2356761702"/>
                    </a:ext>
                  </a:extLst>
                </a:gridCol>
                <a:gridCol w="442101">
                  <a:extLst>
                    <a:ext uri="{9D8B030D-6E8A-4147-A177-3AD203B41FA5}">
                      <a16:colId xmlns:a16="http://schemas.microsoft.com/office/drawing/2014/main" val="3546833251"/>
                    </a:ext>
                  </a:extLst>
                </a:gridCol>
                <a:gridCol w="416481">
                  <a:extLst>
                    <a:ext uri="{9D8B030D-6E8A-4147-A177-3AD203B41FA5}">
                      <a16:colId xmlns:a16="http://schemas.microsoft.com/office/drawing/2014/main" val="3927148477"/>
                    </a:ext>
                  </a:extLst>
                </a:gridCol>
                <a:gridCol w="555308">
                  <a:extLst>
                    <a:ext uri="{9D8B030D-6E8A-4147-A177-3AD203B41FA5}">
                      <a16:colId xmlns:a16="http://schemas.microsoft.com/office/drawing/2014/main" val="753116340"/>
                    </a:ext>
                  </a:extLst>
                </a:gridCol>
                <a:gridCol w="539883">
                  <a:extLst>
                    <a:ext uri="{9D8B030D-6E8A-4147-A177-3AD203B41FA5}">
                      <a16:colId xmlns:a16="http://schemas.microsoft.com/office/drawing/2014/main" val="877961851"/>
                    </a:ext>
                  </a:extLst>
                </a:gridCol>
                <a:gridCol w="632434">
                  <a:extLst>
                    <a:ext uri="{9D8B030D-6E8A-4147-A177-3AD203B41FA5}">
                      <a16:colId xmlns:a16="http://schemas.microsoft.com/office/drawing/2014/main" val="217631676"/>
                    </a:ext>
                  </a:extLst>
                </a:gridCol>
                <a:gridCol w="709559">
                  <a:extLst>
                    <a:ext uri="{9D8B030D-6E8A-4147-A177-3AD203B41FA5}">
                      <a16:colId xmlns:a16="http://schemas.microsoft.com/office/drawing/2014/main" val="2492477241"/>
                    </a:ext>
                  </a:extLst>
                </a:gridCol>
                <a:gridCol w="555308">
                  <a:extLst>
                    <a:ext uri="{9D8B030D-6E8A-4147-A177-3AD203B41FA5}">
                      <a16:colId xmlns:a16="http://schemas.microsoft.com/office/drawing/2014/main" val="2519687370"/>
                    </a:ext>
                  </a:extLst>
                </a:gridCol>
                <a:gridCol w="894663">
                  <a:extLst>
                    <a:ext uri="{9D8B030D-6E8A-4147-A177-3AD203B41FA5}">
                      <a16:colId xmlns:a16="http://schemas.microsoft.com/office/drawing/2014/main" val="591688680"/>
                    </a:ext>
                  </a:extLst>
                </a:gridCol>
                <a:gridCol w="720132">
                  <a:extLst>
                    <a:ext uri="{9D8B030D-6E8A-4147-A177-3AD203B41FA5}">
                      <a16:colId xmlns:a16="http://schemas.microsoft.com/office/drawing/2014/main" val="3068241435"/>
                    </a:ext>
                  </a:extLst>
                </a:gridCol>
                <a:gridCol w="788991">
                  <a:extLst>
                    <a:ext uri="{9D8B030D-6E8A-4147-A177-3AD203B41FA5}">
                      <a16:colId xmlns:a16="http://schemas.microsoft.com/office/drawing/2014/main" val="2543280935"/>
                    </a:ext>
                  </a:extLst>
                </a:gridCol>
              </a:tblGrid>
              <a:tr h="4486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Conditions stub</a:t>
                      </a:r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5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Condition Entry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3"/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3"/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263638"/>
                  </a:ext>
                </a:extLst>
              </a:tr>
              <a:tr h="269160">
                <a:tc>
                  <a:txBody>
                    <a:bodyPr/>
                    <a:lstStyle/>
                    <a:p>
                      <a:r>
                        <a:rPr lang="en-US" sz="1200" dirty="0"/>
                        <a:t>Teacher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999022"/>
                  </a:ext>
                </a:extLst>
              </a:tr>
              <a:tr h="269160">
                <a:tc>
                  <a:txBody>
                    <a:bodyPr/>
                    <a:lstStyle/>
                    <a:p>
                      <a:r>
                        <a:rPr lang="en-US" sz="1200" dirty="0"/>
                        <a:t>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079317"/>
                  </a:ext>
                </a:extLst>
              </a:tr>
              <a:tr h="269160">
                <a:tc>
                  <a:txBody>
                    <a:bodyPr/>
                    <a:lstStyle/>
                    <a:p>
                      <a:r>
                        <a:rPr lang="en-US" sz="1200" dirty="0"/>
                        <a:t>Visitor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366074"/>
                  </a:ext>
                </a:extLst>
              </a:tr>
              <a:tr h="269160">
                <a:tc>
                  <a:txBody>
                    <a:bodyPr/>
                    <a:lstStyle/>
                    <a:p>
                      <a:r>
                        <a:rPr lang="en-US" sz="1200" dirty="0"/>
                        <a:t>Issue book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21634"/>
                  </a:ext>
                </a:extLst>
              </a:tr>
              <a:tr h="269160">
                <a:tc>
                  <a:txBody>
                    <a:bodyPr/>
                    <a:lstStyle/>
                    <a:p>
                      <a:r>
                        <a:rPr lang="en-US" sz="1200" dirty="0"/>
                        <a:t>Available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33490"/>
                  </a:ext>
                </a:extLst>
              </a:tr>
              <a:tr h="269160">
                <a:tc>
                  <a:txBody>
                    <a:bodyPr/>
                    <a:lstStyle/>
                    <a:p>
                      <a:r>
                        <a:rPr lang="en-US" sz="1200" dirty="0"/>
                        <a:t>Return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3664"/>
                  </a:ext>
                </a:extLst>
              </a:tr>
              <a:tr h="269160">
                <a:tc>
                  <a:txBody>
                    <a:bodyPr/>
                    <a:lstStyle/>
                    <a:p>
                      <a:r>
                        <a:rPr lang="en-US" sz="1200" dirty="0"/>
                        <a:t>Delay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87931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Action stub</a:t>
                      </a:r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lvl="0"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Action Entry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3"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3"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439416"/>
                  </a:ext>
                </a:extLst>
              </a:tr>
              <a:tr h="269160">
                <a:tc>
                  <a:txBody>
                    <a:bodyPr/>
                    <a:lstStyle/>
                    <a:p>
                      <a:r>
                        <a:rPr lang="en-US" sz="1200" b="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045042"/>
                  </a:ext>
                </a:extLst>
              </a:tr>
              <a:tr h="269160">
                <a:tc>
                  <a:txBody>
                    <a:bodyPr/>
                    <a:lstStyle/>
                    <a:p>
                      <a:r>
                        <a:rPr lang="en-US" sz="1200" b="0" dirty="0"/>
                        <a:t>2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323654"/>
                  </a:ext>
                </a:extLst>
              </a:tr>
              <a:tr h="448600">
                <a:tc>
                  <a:txBody>
                    <a:bodyPr/>
                    <a:lstStyle/>
                    <a:p>
                      <a:r>
                        <a:rPr lang="en-US" sz="1200" b="0" dirty="0"/>
                        <a:t>Full 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569285"/>
                  </a:ext>
                </a:extLst>
              </a:tr>
              <a:tr h="448600">
                <a:tc>
                  <a:txBody>
                    <a:bodyPr/>
                    <a:lstStyle/>
                    <a:p>
                      <a:r>
                        <a:rPr lang="en-US" sz="1200" b="0" dirty="0"/>
                        <a:t>Reserve a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58395"/>
                  </a:ext>
                </a:extLst>
              </a:tr>
              <a:tr h="448600">
                <a:tc>
                  <a:txBody>
                    <a:bodyPr/>
                    <a:lstStyle/>
                    <a:p>
                      <a:r>
                        <a:rPr lang="en-US" sz="1200" b="0" dirty="0"/>
                        <a:t>Pay 50birr refine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44787"/>
                  </a:ext>
                </a:extLst>
              </a:tr>
              <a:tr h="4486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Pay 100birr refine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3094"/>
                  </a:ext>
                </a:extLst>
              </a:tr>
              <a:tr h="4486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Depose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081355"/>
                  </a:ext>
                </a:extLst>
              </a:tr>
              <a:tr h="448600">
                <a:tc>
                  <a:txBody>
                    <a:bodyPr/>
                    <a:lstStyle/>
                    <a:p>
                      <a:r>
                        <a:rPr lang="en-US" sz="1200" b="0" dirty="0"/>
                        <a:t>Refund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X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16667"/>
                  </a:ext>
                </a:extLst>
              </a:tr>
              <a:tr h="424822">
                <a:tc>
                  <a:txBody>
                    <a:bodyPr/>
                    <a:lstStyle/>
                    <a:p>
                      <a:r>
                        <a:rPr lang="en-US" sz="1200" b="0" dirty="0"/>
                        <a:t>Return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9207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CD9829F-459C-4B69-840A-AAD752FCDAFB}"/>
              </a:ext>
            </a:extLst>
          </p:cNvPr>
          <p:cNvSpPr txBox="1"/>
          <p:nvPr/>
        </p:nvSpPr>
        <p:spPr>
          <a:xfrm>
            <a:off x="9073662" y="3105834"/>
            <a:ext cx="311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solution for the previous scenario</a:t>
            </a:r>
          </a:p>
        </p:txBody>
      </p:sp>
    </p:spTree>
    <p:extLst>
      <p:ext uri="{BB962C8B-B14F-4D97-AF65-F5344CB8AC3E}">
        <p14:creationId xmlns:p14="http://schemas.microsoft.com/office/powerpoint/2010/main" val="3792057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Go To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62056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8286-6E4E-45BE-8A55-692AC37C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EE17-2E83-4B99-B24F-D66666464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DFD Components : Graphical representation</a:t>
            </a:r>
          </a:p>
          <a:p>
            <a:endParaRPr lang="en-US" dirty="0"/>
          </a:p>
        </p:txBody>
      </p:sp>
      <p:pic>
        <p:nvPicPr>
          <p:cNvPr id="4" name="Picture 2" descr="What is a Data Flow Diagram? | Information System Course Help">
            <a:extLst>
              <a:ext uri="{FF2B5EF4-FFF2-40B4-BE49-F238E27FC236}">
                <a16:creationId xmlns:a16="http://schemas.microsoft.com/office/drawing/2014/main" id="{3BFB9A9A-820C-472D-9A3B-D30C7ADA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77" y="3175782"/>
            <a:ext cx="491730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06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0D69F-39F0-42E6-AC1B-ADF55881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D14F7-1ABF-45E6-9AB2-B169808E4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0720187" cy="4171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b="1" dirty="0"/>
              <a:t>Levels of DFD</a:t>
            </a:r>
          </a:p>
          <a:p>
            <a:pPr lvl="1">
              <a:lnSpc>
                <a:spcPct val="150000"/>
              </a:lnSpc>
            </a:pPr>
            <a:r>
              <a:rPr lang="en-US" sz="2200" b="1" dirty="0"/>
              <a:t>Level 0</a:t>
            </a:r>
            <a:r>
              <a:rPr lang="en-US" sz="2200" dirty="0"/>
              <a:t> - </a:t>
            </a:r>
          </a:p>
          <a:p>
            <a:pPr lvl="2">
              <a:lnSpc>
                <a:spcPct val="150000"/>
              </a:lnSpc>
            </a:pPr>
            <a:r>
              <a:rPr lang="en-US" sz="2200" dirty="0"/>
              <a:t>it is the highest abstraction level which depicts the entire information system as one diagram hiding all the underlying details.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   they are also known as context level DFDs.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2247-64F8-48E3-B58F-2725A8A3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E8442-23E0-415C-BC3B-4598A6273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Levels of DFD</a:t>
            </a:r>
            <a:endParaRPr lang="en-US" b="1" dirty="0"/>
          </a:p>
          <a:p>
            <a:pPr lvl="1"/>
            <a:r>
              <a:rPr lang="en-US" b="1" dirty="0"/>
              <a:t>level 0 can be as easy as the following ecommerce App diagram :</a:t>
            </a:r>
          </a:p>
          <a:p>
            <a:endParaRPr lang="en-US" b="1" dirty="0"/>
          </a:p>
        </p:txBody>
      </p:sp>
      <p:pic>
        <p:nvPicPr>
          <p:cNvPr id="5122" name="Picture 2" descr="data flow diagram - Computer and Internet">
            <a:extLst>
              <a:ext uri="{FF2B5EF4-FFF2-40B4-BE49-F238E27FC236}">
                <a16:creationId xmlns:a16="http://schemas.microsoft.com/office/drawing/2014/main" id="{94207FF2-C8ED-4FC1-BA01-50509EC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57" y="3074120"/>
            <a:ext cx="48768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2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AC53-EBA2-4186-8F24-960F7D3E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CC91-8BBA-42A5-8866-0C6FD3C3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Levels of DFD</a:t>
            </a:r>
          </a:p>
          <a:p>
            <a:pPr lvl="1">
              <a:lnSpc>
                <a:spcPct val="150000"/>
              </a:lnSpc>
            </a:pPr>
            <a:r>
              <a:rPr lang="en-US" sz="2200" b="1" dirty="0"/>
              <a:t>Level 1</a:t>
            </a:r>
            <a:r>
              <a:rPr lang="en-US" sz="2200" dirty="0"/>
              <a:t> -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The Level 0 DFD is broken down into more specific, Level 1 DFD.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Level 1 DFD shows basic modules in the system and flow of data among various modules.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It  also mentions basic processes and sources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413550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B04F-034A-4FEE-AAC5-9EA0933F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65DF6-6CCC-42F0-9CFF-AB677F98E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917" y="2287978"/>
            <a:ext cx="10353762" cy="3714749"/>
          </a:xfrm>
        </p:spPr>
        <p:txBody>
          <a:bodyPr/>
          <a:lstStyle/>
          <a:p>
            <a:r>
              <a:rPr lang="en-US" dirty="0"/>
              <a:t>Level 1 illustration for the previous ecommerce App.</a:t>
            </a:r>
          </a:p>
          <a:p>
            <a:endParaRPr lang="en-US" dirty="0"/>
          </a:p>
        </p:txBody>
      </p:sp>
      <p:pic>
        <p:nvPicPr>
          <p:cNvPr id="7170" name="Picture 2" descr="data flow diagram - Computer and Internet">
            <a:extLst>
              <a:ext uri="{FF2B5EF4-FFF2-40B4-BE49-F238E27FC236}">
                <a16:creationId xmlns:a16="http://schemas.microsoft.com/office/drawing/2014/main" id="{04C036B2-CB11-4517-B96D-9823F197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94" y="2753165"/>
            <a:ext cx="48768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13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2267</Words>
  <Application>Microsoft Office PowerPoint</Application>
  <PresentationFormat>Widescreen</PresentationFormat>
  <Paragraphs>408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Nova</vt:lpstr>
      <vt:lpstr>Arial Nova Light</vt:lpstr>
      <vt:lpstr>Roboto</vt:lpstr>
      <vt:lpstr>urw-din</vt:lpstr>
      <vt:lpstr>Wingdings</vt:lpstr>
      <vt:lpstr>Wingdings 2</vt:lpstr>
      <vt:lpstr>SlateVTI</vt:lpstr>
      <vt:lpstr>Structured Analysis</vt:lpstr>
      <vt:lpstr>Structured Analysis</vt:lpstr>
      <vt:lpstr>Data flow Diagram</vt:lpstr>
      <vt:lpstr>Data flow diagram</vt:lpstr>
      <vt:lpstr>Data flow diagram</vt:lpstr>
      <vt:lpstr>Data flow diagram</vt:lpstr>
      <vt:lpstr>Data flow diagram</vt:lpstr>
      <vt:lpstr>Data flow diagram</vt:lpstr>
      <vt:lpstr>Data flow diagram</vt:lpstr>
      <vt:lpstr>Data flow diagram</vt:lpstr>
      <vt:lpstr>Example </vt:lpstr>
      <vt:lpstr>Example </vt:lpstr>
      <vt:lpstr>Example</vt:lpstr>
      <vt:lpstr>Example </vt:lpstr>
      <vt:lpstr>Example </vt:lpstr>
      <vt:lpstr> Data dictionary 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Decision tree</vt:lpstr>
      <vt:lpstr>Decision tree</vt:lpstr>
      <vt:lpstr>Decision tree</vt:lpstr>
      <vt:lpstr>Decision tree</vt:lpstr>
      <vt:lpstr>Exercise </vt:lpstr>
      <vt:lpstr>Decision Tables</vt:lpstr>
      <vt:lpstr>Decision Table </vt:lpstr>
      <vt:lpstr>Decision Table</vt:lpstr>
      <vt:lpstr>Decision Table</vt:lpstr>
      <vt:lpstr>Exercise</vt:lpstr>
      <vt:lpstr>PowerPoint Presentation</vt:lpstr>
      <vt:lpstr>Go 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Structured Analysis</dc:title>
  <dc:creator>Yay</dc:creator>
  <cp:lastModifiedBy>Yay</cp:lastModifiedBy>
  <cp:revision>137</cp:revision>
  <dcterms:created xsi:type="dcterms:W3CDTF">2021-12-14T11:19:32Z</dcterms:created>
  <dcterms:modified xsi:type="dcterms:W3CDTF">2021-12-20T12:37:36Z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